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7" r:id="rId4"/>
    <p:sldId id="258" r:id="rId5"/>
    <p:sldId id="287" r:id="rId6"/>
    <p:sldId id="288" r:id="rId7"/>
    <p:sldId id="259" r:id="rId8"/>
    <p:sldId id="277" r:id="rId9"/>
    <p:sldId id="260" r:id="rId10"/>
    <p:sldId id="290" r:id="rId11"/>
    <p:sldId id="291" r:id="rId12"/>
    <p:sldId id="263" r:id="rId13"/>
    <p:sldId id="264" r:id="rId14"/>
    <p:sldId id="292" r:id="rId15"/>
    <p:sldId id="293" r:id="rId16"/>
    <p:sldId id="289" r:id="rId17"/>
    <p:sldId id="295" r:id="rId18"/>
    <p:sldId id="296" r:id="rId19"/>
    <p:sldId id="274" r:id="rId20"/>
    <p:sldId id="273" r:id="rId21"/>
    <p:sldId id="297" r:id="rId22"/>
    <p:sldId id="262" r:id="rId23"/>
    <p:sldId id="299" r:id="rId24"/>
    <p:sldId id="300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_Plots_100yr_Main" id="{5F458025-68B9-488B-A4C2-8DCD67951235}">
          <p14:sldIdLst>
            <p14:sldId id="256"/>
            <p14:sldId id="294"/>
          </p14:sldIdLst>
        </p14:section>
        <p14:section name="Land_Plots_100yr_Appendices" id="{CAA789BE-C3F1-4102-844C-360975CCD1D3}">
          <p14:sldIdLst>
            <p14:sldId id="257"/>
            <p14:sldId id="258"/>
            <p14:sldId id="287"/>
            <p14:sldId id="288"/>
            <p14:sldId id="259"/>
            <p14:sldId id="277"/>
          </p14:sldIdLst>
        </p14:section>
        <p14:section name="Gemeinden_Plots" id="{CC0395C5-BDD2-4415-863A-938C13027456}">
          <p14:sldIdLst>
            <p14:sldId id="260"/>
          </p14:sldIdLst>
        </p14:section>
        <p14:section name="Gemeinden_Exposure_Maps" id="{A39A26AE-9FF2-43A3-87A8-9C6D97BED2E9}">
          <p14:sldIdLst>
            <p14:sldId id="290"/>
            <p14:sldId id="291"/>
          </p14:sldIdLst>
        </p14:section>
        <p14:section name="Exposure_Protection_Maps" id="{E57D8D3F-904C-481C-9FFB-8CF3C2ECFD00}">
          <p14:sldIdLst>
            <p14:sldId id="263"/>
          </p14:sldIdLst>
        </p14:section>
        <p14:section name="Exposure_Protection_Plots" id="{6737254A-0F7F-41E3-AA58-CCE3764E3966}">
          <p14:sldIdLst>
            <p14:sldId id="264"/>
            <p14:sldId id="292"/>
            <p14:sldId id="293"/>
            <p14:sldId id="289"/>
            <p14:sldId id="295"/>
            <p14:sldId id="296"/>
            <p14:sldId id="274"/>
            <p14:sldId id="273"/>
          </p14:sldIdLst>
        </p14:section>
        <p14:section name="future_climate_scenario_comparison" id="{B92386EC-5C4F-4019-8A2C-2A6B3B505B2D}">
          <p14:sldIdLst>
            <p14:sldId id="297"/>
            <p14:sldId id="262"/>
            <p14:sldId id="299"/>
            <p14:sldId id="30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575BD-44AE-4C66-909E-5FF8C977104C}" v="18" dt="2025-06-07T18:14:55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4" d="100"/>
          <a:sy n="74" d="100"/>
        </p:scale>
        <p:origin x="994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F0D-902A-35B4-1734-1058B45AD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A23C3-F766-CF0C-F47E-9B6277953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65FB-E090-9B69-AE4D-A5321AFC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BBD0-E0E4-F5E2-063B-5E72B549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9DDB0-614E-732B-4611-058FBEBD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E83D-790E-3765-641C-88E2EBA3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1DF60-E073-DC4B-6218-1F2216927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93A1F-6018-B423-E85D-66922FB8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AFFD-14BD-4344-2517-C0C38164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BA57-08DA-A9D2-1B0C-356487E2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7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966E5-5343-7786-C467-FFCD7295B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1BE55-4013-AA2B-937E-4221EEFFE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CB44-C2FC-8A9B-E1A4-AE97ABE4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FD82-D76F-EF06-A8F6-10CA74CA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B411A-0E31-925E-E2B5-900D6561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4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8230-7B20-4FA9-F8E1-7671E209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0F968-FD49-AA37-E717-792207D9E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C567F-D77D-1821-5C22-924C474A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C2A8A-69E8-1FD9-B3B5-791788E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4FD7-F709-4C78-4AF1-DC90EB83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F087-AA8D-CE47-0AA1-65326235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9A534-848B-9AD1-5439-DACCE54EE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D2A6-069F-7A80-602A-4D416935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F1BE0-DB69-F2F4-AF06-D05055AC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FC8F0-F66A-AAA5-4304-57EC03CB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9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E026-5B76-1AA9-D457-7ECBF66B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3CC3-8520-C21F-89B7-6DAB3EAD5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E8FB5-617D-241B-29A8-700FBD99C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1DCAE-8A40-B8F7-3ECE-FA337FD5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B6C0A-469F-BABD-2523-93F47A38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65A2-15AB-270C-D8C6-E26EA65F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2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8273-11E4-0A7A-6CDB-9951E6B9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7AF6A-65E0-5029-01A1-8250940F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33CE2-214E-8E03-8700-9DFC0CB32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C6354-E384-D808-9162-F10894497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A7FAF-0669-7431-66D3-20964F94E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5EA08-D2AF-D608-10D5-75655214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9E8FA-6BE7-19BE-77AD-7E3052B2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62780-19C8-FB75-67A8-D44CD072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6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B9545-7B80-4EB3-8040-4AAB8723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5B212-D9B2-697E-CDF8-A076955C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D87A5-2E0B-1FC2-905C-50046B5F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B3FE5-79E0-AA8D-691A-44A1BA46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0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003CF-069A-8125-E0A8-8720F684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A33DA-6538-045C-DCF1-C602B0E7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DE3B3-045F-09F3-260F-04F13CEC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4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975A-4C75-29F6-391A-446EEFA7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5AF3-CF50-8B45-3990-93FF37DF9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99884-DDB9-B5FE-1A7B-2D12548F9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438AC-A232-A6EC-B895-FD41B408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3AD8-55C6-88E5-3909-D0220573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56C31-2851-CBDB-294A-9A1A06A9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E63-B8CC-BB5E-E7ED-5D6026FD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658DB7-AF85-FD18-334C-B906F14DC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DA321-F39B-C2AE-31BA-7506C8537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74C0F-5E0A-CD01-BB85-258D8664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45A13-AFFC-1D5A-557E-A312113B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3BD94-0D91-CB5B-977D-34C99BF0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5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754F0-5C07-D816-2222-E84900FB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744A2-CEC4-DA6B-9192-97FFDA72D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B783-D801-21FF-63D4-3012FCB48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A19387-A653-44E8-90CE-DD9ECFF7860C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606D7-F217-8FD5-E8B4-258E7F722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D3C0-C4C7-C88B-25C4-B5ED14295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8CF82-5FFA-4CBA-B0E8-198CC9A5A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8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2A74702-9D22-EE26-50F2-273EF745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0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the united kingdom&#10;&#10;AI-generated content may be incorrect.">
            <a:extLst>
              <a:ext uri="{FF2B5EF4-FFF2-40B4-BE49-F238E27FC236}">
                <a16:creationId xmlns:a16="http://schemas.microsoft.com/office/drawing/2014/main" id="{0C46B023-1FFE-B109-F3AD-D3CACA99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701806"/>
            <a:ext cx="2560320" cy="344824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ED63E351-444D-4B86-0C7F-520A8B32A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1724719"/>
            <a:ext cx="2560320" cy="340241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404BC0AF-2345-D31D-1C11-3629D5E32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1724719"/>
            <a:ext cx="2560320" cy="340241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0E31586E-91F1-7F72-2663-48176F80D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724719"/>
            <a:ext cx="2560320" cy="34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8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2B5E80-BF57-0CE7-FE69-EC65491D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B321AB5D-D7E2-E465-05CB-554B0C18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747028"/>
            <a:ext cx="2560320" cy="335779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F705337E-D065-BEBB-234C-E5D290E8D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1747028"/>
            <a:ext cx="2560320" cy="335779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map of germany with red dots&#10;&#10;AI-generated content may be incorrect.">
            <a:extLst>
              <a:ext uri="{FF2B5EF4-FFF2-40B4-BE49-F238E27FC236}">
                <a16:creationId xmlns:a16="http://schemas.microsoft.com/office/drawing/2014/main" id="{1156F735-3C77-F9B7-D7C8-98CFAEB74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1747028"/>
            <a:ext cx="2560320" cy="3357797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map of the united kingdom&#10;&#10;AI-generated content may be incorrect.">
            <a:extLst>
              <a:ext uri="{FF2B5EF4-FFF2-40B4-BE49-F238E27FC236}">
                <a16:creationId xmlns:a16="http://schemas.microsoft.com/office/drawing/2014/main" id="{70128E22-1D64-7B2A-CD88-C60406A5D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768762"/>
            <a:ext cx="2560320" cy="331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7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germany with red and green dots&#10;&#10;AI-generated content may be incorrect.">
            <a:extLst>
              <a:ext uri="{FF2B5EF4-FFF2-40B4-BE49-F238E27FC236}">
                <a16:creationId xmlns:a16="http://schemas.microsoft.com/office/drawing/2014/main" id="{5228CCF4-3C88-2974-BB28-911650C87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89" y="287867"/>
            <a:ext cx="4039022" cy="5571066"/>
          </a:xfrm>
          <a:prstGeom prst="rect">
            <a:avLst/>
          </a:prstGeom>
        </p:spPr>
      </p:pic>
      <p:pic>
        <p:nvPicPr>
          <p:cNvPr id="6" name="Picture 5" descr="A map of germany with different colored areas&#10;&#10;AI-generated content may be incorrect.">
            <a:extLst>
              <a:ext uri="{FF2B5EF4-FFF2-40B4-BE49-F238E27FC236}">
                <a16:creationId xmlns:a16="http://schemas.microsoft.com/office/drawing/2014/main" id="{96F9023B-45DB-6A07-D6CA-FC630130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91" y="287867"/>
            <a:ext cx="4039022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0C75EE-11BF-B72B-E64D-4930AA74F151}"/>
              </a:ext>
            </a:extLst>
          </p:cNvPr>
          <p:cNvSpPr txBox="1"/>
          <p:nvPr/>
        </p:nvSpPr>
        <p:spPr>
          <a:xfrm>
            <a:off x="1269789" y="6105975"/>
            <a:ext cx="547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length of currently constructed dike = 13237.16 km</a:t>
            </a:r>
          </a:p>
        </p:txBody>
      </p:sp>
    </p:spTree>
    <p:extLst>
      <p:ext uri="{BB962C8B-B14F-4D97-AF65-F5344CB8AC3E}">
        <p14:creationId xmlns:p14="http://schemas.microsoft.com/office/powerpoint/2010/main" val="165475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FC432A-C00B-6E10-E267-3963E5BB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950"/>
            <a:ext cx="12192000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E5BFA-825A-DEE4-CAC8-05468364211F}"/>
              </a:ext>
            </a:extLst>
          </p:cNvPr>
          <p:cNvSpPr txBox="1"/>
          <p:nvPr/>
        </p:nvSpPr>
        <p:spPr>
          <a:xfrm>
            <a:off x="416560" y="5988050"/>
            <a:ext cx="356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 State: Bremen, Berlin, Hamburg</a:t>
            </a:r>
          </a:p>
        </p:txBody>
      </p:sp>
    </p:spTree>
    <p:extLst>
      <p:ext uri="{BB962C8B-B14F-4D97-AF65-F5344CB8AC3E}">
        <p14:creationId xmlns:p14="http://schemas.microsoft.com/office/powerpoint/2010/main" val="50383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F4E72-775A-1A7C-275F-F635CCA45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DA0D1B22-2844-C92A-2F62-970BB2AC2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3" y="763518"/>
            <a:ext cx="10817374" cy="5330963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ABC387E8-27E6-178B-B7A6-DF23D2CFA563}"/>
              </a:ext>
            </a:extLst>
          </p:cNvPr>
          <p:cNvSpPr/>
          <p:nvPr/>
        </p:nvSpPr>
        <p:spPr>
          <a:xfrm>
            <a:off x="9418320" y="5059680"/>
            <a:ext cx="2086367" cy="1034801"/>
          </a:xfrm>
          <a:prstGeom prst="borderCallout1">
            <a:avLst>
              <a:gd name="adj1" fmla="val 18750"/>
              <a:gd name="adj2" fmla="val -8333"/>
              <a:gd name="adj3" fmla="val -28229"/>
              <a:gd name="adj4" fmla="val -557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 test manually adding 75 and 90 percentile line soon</a:t>
            </a:r>
          </a:p>
        </p:txBody>
      </p:sp>
    </p:spTree>
    <p:extLst>
      <p:ext uri="{BB962C8B-B14F-4D97-AF65-F5344CB8AC3E}">
        <p14:creationId xmlns:p14="http://schemas.microsoft.com/office/powerpoint/2010/main" val="360030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BC25C-8405-F9E8-CD21-37486D97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C7D956-EE04-511B-DF96-06839994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3650"/>
            <a:ext cx="121920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10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5770F-D27C-A9DC-E924-52731B4C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B1F44E-A906-C1F0-74BB-60CE9A350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909395"/>
              </p:ext>
            </p:extLst>
          </p:nvPr>
        </p:nvGraphicFramePr>
        <p:xfrm>
          <a:off x="3371896" y="2691247"/>
          <a:ext cx="4572000" cy="2285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273">
                  <a:extLst>
                    <a:ext uri="{9D8B030D-6E8A-4147-A177-3AD203B41FA5}">
                      <a16:colId xmlns:a16="http://schemas.microsoft.com/office/drawing/2014/main" val="4013619696"/>
                    </a:ext>
                  </a:extLst>
                </a:gridCol>
                <a:gridCol w="2088727">
                  <a:extLst>
                    <a:ext uri="{9D8B030D-6E8A-4147-A177-3AD203B41FA5}">
                      <a16:colId xmlns:a16="http://schemas.microsoft.com/office/drawing/2014/main" val="4195112192"/>
                    </a:ext>
                  </a:extLst>
                </a:gridCol>
              </a:tblGrid>
              <a:tr h="8546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Flood Type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Exposed Area (sq km)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3063000592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Coastal (CU)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152.6109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599546344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Fluvial (FU)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655.7197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2490922246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Pluvial (PD)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170.2653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37638202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D7B522-E8D0-715F-0126-D314972045EB}"/>
              </a:ext>
            </a:extLst>
          </p:cNvPr>
          <p:cNvSpPr txBox="1"/>
          <p:nvPr/>
        </p:nvSpPr>
        <p:spPr>
          <a:xfrm>
            <a:off x="2530231" y="1537191"/>
            <a:ext cx="36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of all Gemeinden included:</a:t>
            </a:r>
          </a:p>
        </p:txBody>
      </p:sp>
    </p:spTree>
    <p:extLst>
      <p:ext uri="{BB962C8B-B14F-4D97-AF65-F5344CB8AC3E}">
        <p14:creationId xmlns:p14="http://schemas.microsoft.com/office/powerpoint/2010/main" val="181371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8F53D8B-5D5C-5D6F-17DA-71EFDF09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9789" y="643467"/>
            <a:ext cx="403902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map of germany with red and white dots&#10;&#10;AI-generated content may be incorrect.">
            <a:extLst>
              <a:ext uri="{FF2B5EF4-FFF2-40B4-BE49-F238E27FC236}">
                <a16:creationId xmlns:a16="http://schemas.microsoft.com/office/drawing/2014/main" id="{4CEB5A02-8E67-727D-AB11-90253500C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3187" y="643467"/>
            <a:ext cx="403902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BD390299-A85B-A333-5B1D-8BD75186F1BC}"/>
              </a:ext>
            </a:extLst>
          </p:cNvPr>
          <p:cNvSpPr/>
          <p:nvPr/>
        </p:nvSpPr>
        <p:spPr>
          <a:xfrm>
            <a:off x="5308812" y="270163"/>
            <a:ext cx="1574376" cy="1174173"/>
          </a:xfrm>
          <a:prstGeom prst="borderCallout1">
            <a:avLst>
              <a:gd name="adj1" fmla="val 18750"/>
              <a:gd name="adj2" fmla="val -8333"/>
              <a:gd name="adj3" fmla="val 72694"/>
              <a:gd name="adj4" fmla="val -739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we going to use the 5 quantile breaks or customized breaks?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5A5B27A5-1D5A-74DD-2B64-1ADCA28D523E}"/>
              </a:ext>
            </a:extLst>
          </p:cNvPr>
          <p:cNvSpPr/>
          <p:nvPr/>
        </p:nvSpPr>
        <p:spPr>
          <a:xfrm>
            <a:off x="10617624" y="270163"/>
            <a:ext cx="1574376" cy="1174173"/>
          </a:xfrm>
          <a:prstGeom prst="borderCallout1">
            <a:avLst>
              <a:gd name="adj1" fmla="val 18750"/>
              <a:gd name="adj2" fmla="val -8333"/>
              <a:gd name="adj3" fmla="val 72694"/>
              <a:gd name="adj4" fmla="val -739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quantile breaks may be too many?</a:t>
            </a:r>
          </a:p>
        </p:txBody>
      </p:sp>
    </p:spTree>
    <p:extLst>
      <p:ext uri="{BB962C8B-B14F-4D97-AF65-F5344CB8AC3E}">
        <p14:creationId xmlns:p14="http://schemas.microsoft.com/office/powerpoint/2010/main" val="2285848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193D0-9260-3F31-584A-C5586BF3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6FC7847-AAD3-88F8-5820-FEDD2D8C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0855"/>
            <a:ext cx="4572000" cy="63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11629BDD-4A06-2C49-5642-13A86B64FDA6}"/>
              </a:ext>
            </a:extLst>
          </p:cNvPr>
          <p:cNvSpPr/>
          <p:nvPr/>
        </p:nvSpPr>
        <p:spPr>
          <a:xfrm>
            <a:off x="9143057" y="935182"/>
            <a:ext cx="1574376" cy="1174173"/>
          </a:xfrm>
          <a:prstGeom prst="borderCallout1">
            <a:avLst>
              <a:gd name="adj1" fmla="val 18750"/>
              <a:gd name="adj2" fmla="val -8333"/>
              <a:gd name="adj3" fmla="val 72694"/>
              <a:gd name="adj4" fmla="val -739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Natural Breaks doesn’t work well for this map…</a:t>
            </a:r>
          </a:p>
        </p:txBody>
      </p:sp>
    </p:spTree>
    <p:extLst>
      <p:ext uri="{BB962C8B-B14F-4D97-AF65-F5344CB8AC3E}">
        <p14:creationId xmlns:p14="http://schemas.microsoft.com/office/powerpoint/2010/main" val="68140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3DD80E2-56E4-E699-AC29-733E7AD9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80" y="183823"/>
            <a:ext cx="4663440" cy="64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2EE68-BC95-5C52-0D37-21E7611BEB8E}"/>
              </a:ext>
            </a:extLst>
          </p:cNvPr>
          <p:cNvSpPr txBox="1"/>
          <p:nvPr/>
        </p:nvSpPr>
        <p:spPr>
          <a:xfrm>
            <a:off x="1430867" y="1989667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Dike Length needed = 557.58 km</a:t>
            </a:r>
          </a:p>
        </p:txBody>
      </p:sp>
    </p:spTree>
    <p:extLst>
      <p:ext uri="{BB962C8B-B14F-4D97-AF65-F5344CB8AC3E}">
        <p14:creationId xmlns:p14="http://schemas.microsoft.com/office/powerpoint/2010/main" val="28029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A7573-1748-BA6B-A442-5695464E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F3451783-1D3F-196F-ED71-1E6A7E97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999"/>
            <a:ext cx="12192000" cy="30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6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557684-7682-85DE-7C19-0C9FEE84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6163"/>
            <a:ext cx="5029200" cy="65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C370D-7FB7-BF73-14BF-159EFAD3F31B}"/>
              </a:ext>
            </a:extLst>
          </p:cNvPr>
          <p:cNvSpPr txBox="1"/>
          <p:nvPr/>
        </p:nvSpPr>
        <p:spPr>
          <a:xfrm>
            <a:off x="1430867" y="1998133"/>
            <a:ext cx="2045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 of expected reduced exposure = 159.08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sqkm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97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BF8F71E-5195-7950-642F-CB9441B4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572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EB4AEB-1C47-FAD9-BA23-CC3D33A0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50616-3D9D-546B-DE33-613CD2A1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95" y="3687763"/>
            <a:ext cx="1729890" cy="3093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BE8A1-E48E-12ED-A9C2-BFA65D6DEDAA}"/>
              </a:ext>
            </a:extLst>
          </p:cNvPr>
          <p:cNvSpPr txBox="1"/>
          <p:nvPr/>
        </p:nvSpPr>
        <p:spPr>
          <a:xfrm>
            <a:off x="3403600" y="5050091"/>
            <a:ext cx="701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 1% of the summed differences within the risk groups exceed 0.1 sq km.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94E3D-F857-CE84-26B2-D5643BE63733}"/>
              </a:ext>
            </a:extLst>
          </p:cNvPr>
          <p:cNvSpPr txBox="1"/>
          <p:nvPr/>
        </p:nvSpPr>
        <p:spPr>
          <a:xfrm>
            <a:off x="3403600" y="4353791"/>
            <a:ext cx="461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rounding issue and </a:t>
            </a:r>
            <a:r>
              <a:rPr lang="en-US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ylim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be updated</a:t>
            </a:r>
          </a:p>
        </p:txBody>
      </p:sp>
    </p:spTree>
    <p:extLst>
      <p:ext uri="{BB962C8B-B14F-4D97-AF65-F5344CB8AC3E}">
        <p14:creationId xmlns:p14="http://schemas.microsoft.com/office/powerpoint/2010/main" val="10673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A418-93AA-9C11-1FC4-B820C1286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06915AD-3DB1-F285-2F67-BD9DAF62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5881E5-5565-177D-BE3E-8AC99AAA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77" y="3429000"/>
            <a:ext cx="1684166" cy="3124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D2B63-C135-0AFF-AD01-500B166E39E8}"/>
              </a:ext>
            </a:extLst>
          </p:cNvPr>
          <p:cNvSpPr txBox="1"/>
          <p:nvPr/>
        </p:nvSpPr>
        <p:spPr>
          <a:xfrm>
            <a:off x="3403600" y="5050091"/>
            <a:ext cx="729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1% ~ 5% of the summed differences within the risk groups exceed 0.1 sq km.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2B9F9-F091-D516-5A86-9D671E13CD34}"/>
              </a:ext>
            </a:extLst>
          </p:cNvPr>
          <p:cNvSpPr txBox="1"/>
          <p:nvPr/>
        </p:nvSpPr>
        <p:spPr>
          <a:xfrm>
            <a:off x="3403600" y="4353791"/>
            <a:ext cx="461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rounding issue and </a:t>
            </a:r>
            <a:r>
              <a:rPr lang="en-US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ylim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be updated</a:t>
            </a:r>
          </a:p>
        </p:txBody>
      </p:sp>
    </p:spTree>
    <p:extLst>
      <p:ext uri="{BB962C8B-B14F-4D97-AF65-F5344CB8AC3E}">
        <p14:creationId xmlns:p14="http://schemas.microsoft.com/office/powerpoint/2010/main" val="291608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E80D029-AFF0-9B2D-40EA-6A97E85A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C7020-732E-48F8-2070-CAF786A76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68" y="3429000"/>
            <a:ext cx="1661304" cy="3063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038C7E-C18B-1D2D-FD6E-891D793C0E88}"/>
              </a:ext>
            </a:extLst>
          </p:cNvPr>
          <p:cNvSpPr txBox="1"/>
          <p:nvPr/>
        </p:nvSpPr>
        <p:spPr>
          <a:xfrm>
            <a:off x="3403600" y="5050091"/>
            <a:ext cx="729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1% ~ 5% of the summed differences within the risk groups exceed 0.1 sq km.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98704-E6C3-BB68-4E26-3C210B10D270}"/>
              </a:ext>
            </a:extLst>
          </p:cNvPr>
          <p:cNvSpPr txBox="1"/>
          <p:nvPr/>
        </p:nvSpPr>
        <p:spPr>
          <a:xfrm>
            <a:off x="3403600" y="4353791"/>
            <a:ext cx="461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rounding issue and </a:t>
            </a:r>
            <a:r>
              <a:rPr lang="en-US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ylim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be updated</a:t>
            </a:r>
          </a:p>
        </p:txBody>
      </p:sp>
    </p:spTree>
    <p:extLst>
      <p:ext uri="{BB962C8B-B14F-4D97-AF65-F5344CB8AC3E}">
        <p14:creationId xmlns:p14="http://schemas.microsoft.com/office/powerpoint/2010/main" val="1937129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5E70B-73DA-3831-1571-9E6EC3F84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D9B61F6-B8D9-6ECB-3CF1-2D35DF97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AD872D-61E3-CB20-AAB2-56ADE2F09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75" y="3429000"/>
            <a:ext cx="1729890" cy="3086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13DAB8-4C91-F38B-E64B-0E8D012234A1}"/>
              </a:ext>
            </a:extLst>
          </p:cNvPr>
          <p:cNvSpPr txBox="1"/>
          <p:nvPr/>
        </p:nvSpPr>
        <p:spPr>
          <a:xfrm>
            <a:off x="3403600" y="5050091"/>
            <a:ext cx="729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1% ~ 5% of the summed differences within the risk groups exceed 0.1 sq km.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BB5A82-8CF9-5352-4879-39AF29956FF6}"/>
              </a:ext>
            </a:extLst>
          </p:cNvPr>
          <p:cNvSpPr txBox="1"/>
          <p:nvPr/>
        </p:nvSpPr>
        <p:spPr>
          <a:xfrm>
            <a:off x="3403600" y="4353791"/>
            <a:ext cx="461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rounding issue and </a:t>
            </a:r>
            <a:r>
              <a:rPr lang="en-US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ylim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be updated</a:t>
            </a:r>
          </a:p>
        </p:txBody>
      </p:sp>
    </p:spTree>
    <p:extLst>
      <p:ext uri="{BB962C8B-B14F-4D97-AF65-F5344CB8AC3E}">
        <p14:creationId xmlns:p14="http://schemas.microsoft.com/office/powerpoint/2010/main" val="385687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E416E-FB88-522A-1DDA-90802117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96B3B92F-118E-1F65-CEDA-D45D0EEC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1" y="0"/>
            <a:ext cx="9386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5F72-D733-8036-F7D8-3773E45C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red lines&#10;&#10;AI-generated content may be incorrect.">
            <a:extLst>
              <a:ext uri="{FF2B5EF4-FFF2-40B4-BE49-F238E27FC236}">
                <a16:creationId xmlns:a16="http://schemas.microsoft.com/office/drawing/2014/main" id="{37E53B2E-4444-4983-9DB8-FCD546EC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16" y="0"/>
            <a:ext cx="9276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ECBBB95C-E0D9-3678-C5AA-61CE0C11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9" t="28129" r="37398" b="47968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pic>
        <p:nvPicPr>
          <p:cNvPr id="1028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CA9629B-687C-8401-2BE7-EFAF1618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722210"/>
            <a:ext cx="6731338" cy="14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C6BE18-1B3F-6F63-7748-280C7F856818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2785533" y="2480733"/>
            <a:ext cx="2190496" cy="948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B86864-DDEC-EC48-4C5D-20CDA02B1043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Hamburg is not included in the percentage growth of settlement area under the pluvial flooding scenario, as only a small area experienced a substantial percentage increase in flooding depth exceeding 1.5 meters.</a:t>
            </a:r>
          </a:p>
        </p:txBody>
      </p:sp>
    </p:spTree>
    <p:extLst>
      <p:ext uri="{BB962C8B-B14F-4D97-AF65-F5344CB8AC3E}">
        <p14:creationId xmlns:p14="http://schemas.microsoft.com/office/powerpoint/2010/main" val="269672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7F93-13D7-471B-4B0F-69EB5D52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&#10;&#10;AI-generated content may be incorrect.">
            <a:extLst>
              <a:ext uri="{FF2B5EF4-FFF2-40B4-BE49-F238E27FC236}">
                <a16:creationId xmlns:a16="http://schemas.microsoft.com/office/drawing/2014/main" id="{6A0B6663-26DF-0D03-2673-B3B0B311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t="4122" r="79196" b="71975"/>
          <a:stretch>
            <a:fillRect/>
          </a:stretch>
        </p:blipFill>
        <p:spPr>
          <a:xfrm>
            <a:off x="484632" y="1681956"/>
            <a:ext cx="4169663" cy="34940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A20B72-0AEE-5C23-F0CD-9155F8C7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3107267" y="3429000"/>
            <a:ext cx="1949365" cy="113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188BD8-93E0-6CC2-9F26-5D1E708F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32" y="3103026"/>
            <a:ext cx="6400800" cy="29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44593-7A37-BF94-D40F-88915072E846}"/>
              </a:ext>
            </a:extLst>
          </p:cNvPr>
          <p:cNvSpPr txBox="1"/>
          <p:nvPr/>
        </p:nvSpPr>
        <p:spPr>
          <a:xfrm>
            <a:off x="484632" y="82960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Bremen is not included for a similar reason; only a small area experienced a substantial percentage increase in flooding depth exceeding 0.5 meters.</a:t>
            </a:r>
          </a:p>
        </p:txBody>
      </p:sp>
    </p:spTree>
    <p:extLst>
      <p:ext uri="{BB962C8B-B14F-4D97-AF65-F5344CB8AC3E}">
        <p14:creationId xmlns:p14="http://schemas.microsoft.com/office/powerpoint/2010/main" val="76103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F071C-0304-6749-10FE-E42069A7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F47D16F1-5B2F-0FF5-9262-CE5247D2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98"/>
            <a:ext cx="12192000" cy="63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B65D5-9057-627C-D98D-71DA0B6F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3D5261A8-A722-93C0-0467-81B9F3BD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9218" b="71960"/>
          <a:stretch/>
        </p:blipFill>
        <p:spPr>
          <a:xfrm>
            <a:off x="1275362" y="694550"/>
            <a:ext cx="2743200" cy="270197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AD04F3-603D-0B14-AE3D-A38B85998A94}"/>
              </a:ext>
            </a:extLst>
          </p:cNvPr>
          <p:cNvCxnSpPr>
            <a:cxnSpLocks/>
          </p:cNvCxnSpPr>
          <p:nvPr/>
        </p:nvCxnSpPr>
        <p:spPr>
          <a:xfrm>
            <a:off x="5588876" y="2299663"/>
            <a:ext cx="2926080" cy="10058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6C197E-1667-F442-CA04-73E61E3F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62" y="2045537"/>
            <a:ext cx="73152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833ECC-C4DB-59A9-960B-01EA001E94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2142067" y="2159000"/>
            <a:ext cx="1876495" cy="1558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AB1EFD-DE31-DE32-3E35-230FE10D2EB7}"/>
              </a:ext>
            </a:extLst>
          </p:cNvPr>
          <p:cNvSpPr txBox="1"/>
          <p:nvPr/>
        </p:nvSpPr>
        <p:spPr>
          <a:xfrm>
            <a:off x="1275362" y="43294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for Brandenburg under the coastal flooding scenario.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0F9FC-F8C5-678F-3936-9953319320C8}"/>
              </a:ext>
            </a:extLst>
          </p:cNvPr>
          <p:cNvSpPr txBox="1"/>
          <p:nvPr/>
        </p:nvSpPr>
        <p:spPr>
          <a:xfrm>
            <a:off x="6025162" y="5388812"/>
            <a:ext cx="3794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(flooding depth between 0.15 m and 0.5 m)</a:t>
            </a:r>
          </a:p>
        </p:txBody>
      </p:sp>
    </p:spTree>
    <p:extLst>
      <p:ext uri="{BB962C8B-B14F-4D97-AF65-F5344CB8AC3E}">
        <p14:creationId xmlns:p14="http://schemas.microsoft.com/office/powerpoint/2010/main" val="322067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red lines&#10;&#10;AI-generated content may be incorrect.">
            <a:extLst>
              <a:ext uri="{FF2B5EF4-FFF2-40B4-BE49-F238E27FC236}">
                <a16:creationId xmlns:a16="http://schemas.microsoft.com/office/drawing/2014/main" id="{00252F1C-6CC2-48B4-808F-800523EF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248"/>
            <a:ext cx="12192000" cy="36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283</Words>
  <Application>Microsoft Office PowerPoint</Application>
  <PresentationFormat>Widescreen</PresentationFormat>
  <Paragraphs>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Patty Zhu</dc:creator>
  <cp:lastModifiedBy>Zhu, Mengjue</cp:lastModifiedBy>
  <cp:revision>6</cp:revision>
  <dcterms:created xsi:type="dcterms:W3CDTF">2025-06-07T03:20:28Z</dcterms:created>
  <dcterms:modified xsi:type="dcterms:W3CDTF">2025-07-10T03:47:36Z</dcterms:modified>
</cp:coreProperties>
</file>